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15"/>
  </p:notesMasterIdLst>
  <p:handoutMasterIdLst>
    <p:handoutMasterId r:id="rId16"/>
  </p:handoutMasterIdLst>
  <p:sldIdLst>
    <p:sldId id="256" r:id="rId3"/>
    <p:sldId id="319" r:id="rId4"/>
    <p:sldId id="309" r:id="rId5"/>
    <p:sldId id="310" r:id="rId6"/>
    <p:sldId id="311" r:id="rId7"/>
    <p:sldId id="312" r:id="rId8"/>
    <p:sldId id="313" r:id="rId9"/>
    <p:sldId id="314" r:id="rId10"/>
    <p:sldId id="315" r:id="rId11"/>
    <p:sldId id="316" r:id="rId12"/>
    <p:sldId id="317" r:id="rId13"/>
    <p:sldId id="318" r:id="rId1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pos="3113">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2" autoAdjust="0"/>
    <p:restoredTop sz="87577" autoAdjust="0"/>
  </p:normalViewPr>
  <p:slideViewPr>
    <p:cSldViewPr snapToGrid="0" showGuides="1">
      <p:cViewPr varScale="1">
        <p:scale>
          <a:sx n="57" d="100"/>
          <a:sy n="57" d="100"/>
        </p:scale>
        <p:origin x="1320" y="86"/>
      </p:cViewPr>
      <p:guideLst>
        <p:guide orient="horz" pos="2160"/>
        <p:guide pos="2880"/>
        <p:guide pos="3113"/>
      </p:guideLst>
    </p:cSldViewPr>
  </p:slideViewPr>
  <p:notesTextViewPr>
    <p:cViewPr>
      <p:scale>
        <a:sx n="1" d="1"/>
        <a:sy n="1" d="1"/>
      </p:scale>
      <p:origin x="0" y="0"/>
    </p:cViewPr>
  </p:notesTextViewPr>
  <p:sorterViewPr>
    <p:cViewPr>
      <p:scale>
        <a:sx n="100" d="100"/>
        <a:sy n="100" d="100"/>
      </p:scale>
      <p:origin x="0" y="-804"/>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sz="1400" kern="1200" dirty="0">
                <a:solidFill>
                  <a:schemeClr val="tx1"/>
                </a:solidFill>
                <a:effectLst/>
                <a:latin typeface="Arial" charset="0"/>
                <a:ea typeface="+mn-ea"/>
                <a:cs typeface="Arial" charset="0"/>
              </a:rPr>
              <a:t>If teaching</a:t>
            </a:r>
            <a:r>
              <a:rPr lang="en-US" sz="1400" kern="1200" baseline="0" dirty="0">
                <a:solidFill>
                  <a:schemeClr val="tx1"/>
                </a:solidFill>
                <a:effectLst/>
                <a:latin typeface="Arial" charset="0"/>
                <a:ea typeface="+mn-ea"/>
                <a:cs typeface="Arial" charset="0"/>
              </a:rPr>
              <a:t> this course interactively, use a board to collect comments. </a:t>
            </a:r>
          </a:p>
          <a:p>
            <a:endParaRPr lang="en-US" sz="1400" kern="1200" baseline="0" dirty="0">
              <a:solidFill>
                <a:schemeClr val="tx1"/>
              </a:solidFill>
              <a:effectLst/>
              <a:latin typeface="Arial" charset="0"/>
              <a:ea typeface="+mn-ea"/>
              <a:cs typeface="Arial" charset="0"/>
            </a:endParaRPr>
          </a:p>
          <a:p>
            <a:r>
              <a:rPr lang="en-US" sz="1400" kern="1200" dirty="0">
                <a:solidFill>
                  <a:schemeClr val="tx1"/>
                </a:solidFill>
                <a:effectLst/>
                <a:latin typeface="Arial" charset="0"/>
                <a:ea typeface="+mn-ea"/>
                <a:cs typeface="Arial" charset="0"/>
              </a:rPr>
              <a:t>Make a list of the problems identified.</a:t>
            </a:r>
          </a:p>
          <a:p>
            <a:endParaRPr lang="en-US" sz="1400" kern="1200" baseline="0" dirty="0">
              <a:solidFill>
                <a:schemeClr val="tx1"/>
              </a:solidFill>
              <a:effectLst/>
              <a:latin typeface="Arial" charset="0"/>
              <a:ea typeface="+mn-ea"/>
              <a:cs typeface="Arial" charset="0"/>
            </a:endParaRPr>
          </a:p>
          <a:p>
            <a:r>
              <a:rPr lang="en-US" sz="1400" kern="1200" baseline="0" dirty="0">
                <a:solidFill>
                  <a:schemeClr val="tx1"/>
                </a:solidFill>
                <a:effectLst/>
                <a:latin typeface="Arial" charset="0"/>
                <a:ea typeface="+mn-ea"/>
                <a:cs typeface="Arial" charset="0"/>
              </a:rPr>
              <a:t>We expect some comments on problems that cannot be found easily in code review.</a:t>
            </a:r>
          </a:p>
          <a:p>
            <a:r>
              <a:rPr lang="en-US" sz="1400" kern="1200" dirty="0">
                <a:solidFill>
                  <a:schemeClr val="tx1"/>
                </a:solidFill>
                <a:effectLst/>
                <a:latin typeface="Arial" charset="0"/>
                <a:ea typeface="+mn-ea"/>
                <a:cs typeface="Arial" charset="0"/>
              </a:rPr>
              <a:t> </a:t>
            </a:r>
            <a:endParaRPr lang="en-US" sz="1400" kern="1200" baseline="0" dirty="0">
              <a:solidFill>
                <a:schemeClr val="tx1"/>
              </a:solidFill>
              <a:effectLst/>
              <a:latin typeface="Arial" charset="0"/>
              <a:ea typeface="+mn-ea"/>
              <a:cs typeface="Arial" charset="0"/>
            </a:endParaRPr>
          </a:p>
          <a:p>
            <a:r>
              <a:rPr lang="en-US" sz="1400" kern="1200" baseline="0" dirty="0">
                <a:solidFill>
                  <a:schemeClr val="tx1"/>
                </a:solidFill>
                <a:effectLst/>
                <a:latin typeface="Arial" charset="0"/>
                <a:ea typeface="+mn-ea"/>
                <a:cs typeface="Arial" charset="0"/>
              </a:rPr>
              <a:t>Use the comments to b</a:t>
            </a:r>
            <a:r>
              <a:rPr lang="en-US" sz="1400" kern="1200" dirty="0">
                <a:solidFill>
                  <a:schemeClr val="tx1"/>
                </a:solidFill>
                <a:effectLst/>
                <a:latin typeface="Arial" charset="0"/>
                <a:ea typeface="+mn-ea"/>
                <a:cs typeface="Arial" charset="0"/>
              </a:rPr>
              <a:t>uild on the retrospective,</a:t>
            </a:r>
          </a:p>
          <a:p>
            <a:endParaRPr lang="en-US" sz="1400"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1386064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sz="1400" kern="1200" dirty="0">
                <a:solidFill>
                  <a:schemeClr val="tx1"/>
                </a:solidFill>
                <a:effectLst/>
                <a:latin typeface="Arial" charset="0"/>
                <a:ea typeface="+mn-ea"/>
                <a:cs typeface="Arial" charset="0"/>
              </a:rPr>
              <a:t>See</a:t>
            </a:r>
            <a:r>
              <a:rPr lang="en-US" sz="1400" kern="1200" baseline="0" dirty="0">
                <a:solidFill>
                  <a:schemeClr val="tx1"/>
                </a:solidFill>
                <a:effectLst/>
                <a:latin typeface="Arial" charset="0"/>
                <a:ea typeface="+mn-ea"/>
                <a:cs typeface="Arial" charset="0"/>
              </a:rPr>
              <a:t> if some of the issues appear in this list.</a:t>
            </a:r>
          </a:p>
          <a:p>
            <a:endParaRPr lang="en-US" sz="1400" kern="1200" baseline="0" dirty="0">
              <a:solidFill>
                <a:schemeClr val="tx1"/>
              </a:solidFill>
              <a:effectLst/>
              <a:latin typeface="Arial" charset="0"/>
              <a:ea typeface="+mn-ea"/>
              <a:cs typeface="Arial" charset="0"/>
            </a:endParaRPr>
          </a:p>
          <a:p>
            <a:r>
              <a:rPr lang="en-US" sz="1400" kern="1200" baseline="0" dirty="0">
                <a:solidFill>
                  <a:schemeClr val="tx1"/>
                </a:solidFill>
                <a:effectLst/>
                <a:latin typeface="Arial" charset="0"/>
                <a:ea typeface="+mn-ea"/>
                <a:cs typeface="Arial" charset="0"/>
              </a:rPr>
              <a:t>Transition to levels of decision when programming</a:t>
            </a:r>
            <a:endParaRPr lang="en-US" sz="1400" kern="1200" dirty="0">
              <a:solidFill>
                <a:schemeClr val="tx1"/>
              </a:solidFill>
              <a:effectLst/>
              <a:latin typeface="Arial" charset="0"/>
              <a:ea typeface="+mn-ea"/>
              <a:cs typeface="Arial" charset="0"/>
            </a:endParaRPr>
          </a:p>
          <a:p>
            <a:endParaRPr lang="en-US" sz="1400" kern="1200" dirty="0">
              <a:solidFill>
                <a:schemeClr val="tx1"/>
              </a:solidFill>
              <a:effectLst/>
              <a:latin typeface="Arial" charset="0"/>
              <a:ea typeface="+mn-ea"/>
              <a:cs typeface="Arial" charset="0"/>
            </a:endParaRPr>
          </a:p>
          <a:p>
            <a:endParaRPr lang="en-US" sz="1400" kern="1200" dirty="0">
              <a:solidFill>
                <a:schemeClr val="tx1"/>
              </a:solidFill>
              <a:effectLst/>
              <a:latin typeface="Arial" charset="0"/>
              <a:ea typeface="+mn-ea"/>
              <a:cs typeface="Arial" charset="0"/>
            </a:endParaRPr>
          </a:p>
        </p:txBody>
      </p:sp>
    </p:spTree>
    <p:extLst>
      <p:ext uri="{BB962C8B-B14F-4D97-AF65-F5344CB8AC3E}">
        <p14:creationId xmlns:p14="http://schemas.microsoft.com/office/powerpoint/2010/main" val="2846497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dirty="0"/>
              <a:t>This frames the problem</a:t>
            </a:r>
            <a:r>
              <a:rPr lang="en-US" baseline="0" dirty="0"/>
              <a:t> and shows why “refactoring” is not a viable solution. </a:t>
            </a:r>
          </a:p>
          <a:p>
            <a:endParaRPr lang="en-US" dirty="0"/>
          </a:p>
          <a:p>
            <a:r>
              <a:rPr lang="en-US" dirty="0"/>
              <a:t>These are discussion questions to think about the problems of design and design representation</a:t>
            </a:r>
          </a:p>
          <a:p>
            <a:r>
              <a:rPr lang="en-US" dirty="0"/>
              <a:t>Take these questions in turn.</a:t>
            </a:r>
          </a:p>
          <a:p>
            <a:r>
              <a:rPr lang="en-US" dirty="0"/>
              <a:t>We expect requirements to change. Users will often change </a:t>
            </a:r>
          </a:p>
          <a:p>
            <a:r>
              <a:rPr lang="en-US" dirty="0"/>
              <a:t>Functionality</a:t>
            </a:r>
          </a:p>
          <a:p>
            <a:r>
              <a:rPr lang="en-US" dirty="0"/>
              <a:t>Need for interoperability</a:t>
            </a:r>
          </a:p>
          <a:p>
            <a:r>
              <a:rPr lang="en-US" dirty="0"/>
              <a:t>Performance (security, maintainability...)</a:t>
            </a:r>
          </a:p>
          <a:p>
            <a:r>
              <a:rPr lang="en-US" dirty="0"/>
              <a:t>Acceptance</a:t>
            </a:r>
            <a:r>
              <a:rPr lang="en-US" baseline="0" dirty="0"/>
              <a:t> tests require scenarios, inputs, expected behaviors…</a:t>
            </a:r>
            <a:endParaRPr lang="en-US" dirty="0"/>
          </a:p>
          <a:p>
            <a:r>
              <a:rPr lang="en-US" dirty="0"/>
              <a:t>Production code is typically &lt; 10 LOC/</a:t>
            </a:r>
            <a:r>
              <a:rPr lang="en-US" dirty="0" err="1"/>
              <a:t>hr</a:t>
            </a:r>
            <a:endParaRPr lang="en-US" dirty="0"/>
          </a:p>
          <a:p>
            <a:r>
              <a:rPr lang="en-US" dirty="0"/>
              <a:t>Prototype code will still be &lt; 30 LOC/</a:t>
            </a:r>
            <a:r>
              <a:rPr lang="en-US" dirty="0" err="1"/>
              <a:t>hr</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277289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dirty="0"/>
              <a:t>This sets up the need for</a:t>
            </a:r>
            <a:r>
              <a:rPr lang="en-US" baseline="0" dirty="0"/>
              <a:t> higher levels of abstraction; we will return that later when we introduce the design views</a:t>
            </a:r>
          </a:p>
          <a:p>
            <a:endParaRPr lang="en-US" dirty="0"/>
          </a:p>
          <a:p>
            <a:r>
              <a:rPr lang="en-US" dirty="0"/>
              <a:t>Do this as a build, ask questions and get responses</a:t>
            </a:r>
          </a:p>
          <a:p>
            <a:endParaRPr lang="en-US" dirty="0"/>
          </a:p>
          <a:p>
            <a:r>
              <a:rPr lang="en-US" dirty="0"/>
              <a:t>What</a:t>
            </a:r>
            <a:r>
              <a:rPr lang="en-US" baseline="0" dirty="0"/>
              <a:t> problems are hard to see in the code?</a:t>
            </a:r>
          </a:p>
          <a:p>
            <a:r>
              <a:rPr lang="en-US" baseline="0" dirty="0"/>
              <a:t>What makes problems hard to anticipate</a:t>
            </a:r>
            <a:endParaRPr lang="en-US" dirty="0"/>
          </a:p>
          <a:p>
            <a:r>
              <a:rPr lang="en-US" dirty="0"/>
              <a:t>We can use the </a:t>
            </a:r>
            <a:r>
              <a:rPr lang="en-US" dirty="0" err="1"/>
              <a:t>Bursatec</a:t>
            </a:r>
            <a:r>
              <a:rPr lang="en-US" dirty="0"/>
              <a:t> case study to explain how design enabled</a:t>
            </a:r>
            <a:r>
              <a:rPr lang="en-US" baseline="0" dirty="0"/>
              <a:t> reuse and reduced implementation by 15%</a:t>
            </a:r>
          </a:p>
          <a:p>
            <a:endParaRPr lang="en-US" baseline="0" dirty="0"/>
          </a:p>
          <a:p>
            <a:r>
              <a:rPr lang="en-US" baseline="0" dirty="0"/>
              <a:t>A key point here is some changes are fairly easy, such as refactoring a module, but refactoring more than a few thousand lines of code is a BIG job. </a:t>
            </a:r>
            <a:endParaRPr lang="en-US" dirty="0"/>
          </a:p>
        </p:txBody>
      </p:sp>
    </p:spTree>
    <p:extLst>
      <p:ext uri="{BB962C8B-B14F-4D97-AF65-F5344CB8AC3E}">
        <p14:creationId xmlns:p14="http://schemas.microsoft.com/office/powerpoint/2010/main" val="30702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pPr marL="0" marR="0" lvl="0" indent="0" algn="l" defTabSz="895350" rtl="0" eaLnBrk="0" fontAlgn="base" latinLnBrk="0" hangingPunct="0">
              <a:lnSpc>
                <a:spcPct val="90000"/>
              </a:lnSpc>
              <a:spcBef>
                <a:spcPct val="40000"/>
              </a:spcBef>
              <a:spcAft>
                <a:spcPct val="0"/>
              </a:spcAft>
              <a:buClrTx/>
              <a:buSzTx/>
              <a:buFontTx/>
              <a:buNone/>
              <a:tabLst/>
              <a:defRPr/>
            </a:pPr>
            <a:r>
              <a:rPr lang="en-US" dirty="0"/>
              <a:t>Now</a:t>
            </a:r>
            <a:r>
              <a:rPr lang="en-US" baseline="0" dirty="0"/>
              <a:t> describe what design is, followed by characteristics of good design.</a:t>
            </a:r>
          </a:p>
          <a:p>
            <a:pPr marL="0" marR="0" lvl="0" indent="0" algn="l" defTabSz="895350" rtl="0" eaLnBrk="0" fontAlgn="base" latinLnBrk="0" hangingPunct="0">
              <a:lnSpc>
                <a:spcPct val="90000"/>
              </a:lnSpc>
              <a:spcBef>
                <a:spcPct val="40000"/>
              </a:spcBef>
              <a:spcAft>
                <a:spcPct val="0"/>
              </a:spcAft>
              <a:buClrTx/>
              <a:buSzTx/>
              <a:buFontTx/>
              <a:buNone/>
              <a:tabLst/>
              <a:defRPr/>
            </a:pPr>
            <a:r>
              <a:rPr lang="en-US" baseline="0" dirty="0"/>
              <a:t>The wrap-up will be workshops introducing the design approaches to complete the views.</a:t>
            </a:r>
          </a:p>
          <a:p>
            <a:pPr marL="0" marR="0" lvl="0" indent="0" algn="l" defTabSz="895350" rtl="0" eaLnBrk="0" fontAlgn="base" latinLnBrk="0" hangingPunct="0">
              <a:lnSpc>
                <a:spcPct val="90000"/>
              </a:lnSpc>
              <a:spcBef>
                <a:spcPct val="40000"/>
              </a:spcBef>
              <a:spcAft>
                <a:spcPct val="0"/>
              </a:spcAft>
              <a:buClrTx/>
              <a:buSzTx/>
              <a:buFontTx/>
              <a:buNone/>
              <a:tabLst/>
              <a:defRPr/>
            </a:pPr>
            <a:endParaRPr lang="en-US" dirty="0"/>
          </a:p>
          <a:p>
            <a:pPr marL="0" marR="0" lvl="0" indent="0" algn="l" defTabSz="895350" rtl="0" eaLnBrk="0" fontAlgn="base" latinLnBrk="0" hangingPunct="0">
              <a:lnSpc>
                <a:spcPct val="90000"/>
              </a:lnSpc>
              <a:spcBef>
                <a:spcPct val="40000"/>
              </a:spcBef>
              <a:spcAft>
                <a:spcPct val="0"/>
              </a:spcAft>
              <a:buClrTx/>
              <a:buSzTx/>
              <a:buFontTx/>
              <a:buNone/>
              <a:tabLst/>
              <a:defRPr/>
            </a:pPr>
            <a:r>
              <a:rPr lang="en-US" dirty="0"/>
              <a:t>For example, functionality, interoperability, performance, maintainability, and security.</a:t>
            </a:r>
          </a:p>
          <a:p>
            <a:endParaRPr lang="en-US" dirty="0"/>
          </a:p>
        </p:txBody>
      </p:sp>
    </p:spTree>
    <p:extLst>
      <p:ext uri="{BB962C8B-B14F-4D97-AF65-F5344CB8AC3E}">
        <p14:creationId xmlns:p14="http://schemas.microsoft.com/office/powerpoint/2010/main" val="23689994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dirty="0"/>
              <a:t>What are routine</a:t>
            </a:r>
            <a:r>
              <a:rPr lang="en-US" baseline="0" dirty="0"/>
              <a:t> vs creative activities?</a:t>
            </a:r>
          </a:p>
          <a:p>
            <a:r>
              <a:rPr lang="en-US" baseline="0" dirty="0"/>
              <a:t>The jumping back and forth requires representations that can be changed quickly</a:t>
            </a:r>
          </a:p>
          <a:p>
            <a:endParaRPr lang="en-US" dirty="0"/>
          </a:p>
        </p:txBody>
      </p:sp>
    </p:spTree>
    <p:extLst>
      <p:ext uri="{BB962C8B-B14F-4D97-AF65-F5344CB8AC3E}">
        <p14:creationId xmlns:p14="http://schemas.microsoft.com/office/powerpoint/2010/main" val="3524324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22559512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172149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6797940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6550484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34341238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8495438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524022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6806210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2971823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9252516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509571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6217319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2743605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7562923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5272191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289879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Quality by Design</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Quality by Design</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51946915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12 – Quality by Design</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Good Design</a:t>
            </a:r>
          </a:p>
        </p:txBody>
      </p:sp>
      <p:sp>
        <p:nvSpPr>
          <p:cNvPr id="3" name="Content Placeholder 2"/>
          <p:cNvSpPr>
            <a:spLocks noGrp="1"/>
          </p:cNvSpPr>
          <p:nvPr>
            <p:ph idx="1"/>
          </p:nvPr>
        </p:nvSpPr>
        <p:spPr/>
        <p:txBody>
          <a:bodyPr>
            <a:normAutofit/>
          </a:bodyPr>
          <a:lstStyle/>
          <a:p>
            <a:r>
              <a:rPr lang="en-US" dirty="0"/>
              <a:t>Every design must answer some questions that depend on the context, including the following:</a:t>
            </a:r>
          </a:p>
          <a:p>
            <a:pPr marL="338328" indent="-173736">
              <a:spcBef>
                <a:spcPts val="500"/>
              </a:spcBef>
              <a:buFont typeface="Arial" panose="020B0604020202020204" pitchFamily="34" charset="0"/>
              <a:buChar char="•"/>
            </a:pPr>
            <a:r>
              <a:rPr lang="en-US" dirty="0"/>
              <a:t>What is the modular structure of the program?</a:t>
            </a:r>
          </a:p>
          <a:p>
            <a:pPr marL="338328" indent="-173736">
              <a:spcBef>
                <a:spcPts val="500"/>
              </a:spcBef>
              <a:buFont typeface="Arial" panose="020B0604020202020204" pitchFamily="34" charset="0"/>
              <a:buChar char="•"/>
            </a:pPr>
            <a:r>
              <a:rPr lang="en-US" dirty="0"/>
              <a:t>How should it trade off coupling and coherency?</a:t>
            </a:r>
          </a:p>
          <a:p>
            <a:pPr marL="338328" indent="-173736">
              <a:spcBef>
                <a:spcPts val="500"/>
              </a:spcBef>
              <a:buFont typeface="Arial" panose="020B0604020202020204" pitchFamily="34" charset="0"/>
              <a:buChar char="•"/>
            </a:pPr>
            <a:r>
              <a:rPr lang="en-US" dirty="0"/>
              <a:t>How do the components interact during operation?</a:t>
            </a:r>
          </a:p>
          <a:p>
            <a:pPr marL="338328" indent="-173736">
              <a:spcBef>
                <a:spcPts val="500"/>
              </a:spcBef>
              <a:buFont typeface="Arial" panose="020B0604020202020204" pitchFamily="34" charset="0"/>
              <a:buChar char="•"/>
            </a:pPr>
            <a:r>
              <a:rPr lang="en-US" dirty="0"/>
              <a:t>How should the program behave in different scenarios?</a:t>
            </a:r>
          </a:p>
          <a:p>
            <a:pPr marL="338328" indent="-173736">
              <a:spcBef>
                <a:spcPts val="500"/>
              </a:spcBef>
              <a:buFont typeface="Arial" panose="020B0604020202020204" pitchFamily="34" charset="0"/>
              <a:buChar char="•"/>
            </a:pPr>
            <a:r>
              <a:rPr lang="en-US" dirty="0"/>
              <a:t>Does the program or system have the required properties?</a:t>
            </a:r>
          </a:p>
          <a:p>
            <a:r>
              <a:rPr lang="en-US" dirty="0"/>
              <a:t>A good design is done when it both answers the questions and is</a:t>
            </a:r>
          </a:p>
          <a:p>
            <a:pPr marL="338328" indent="-173736">
              <a:spcBef>
                <a:spcPts val="500"/>
              </a:spcBef>
              <a:buFont typeface="Arial" panose="020B0604020202020204" pitchFamily="34" charset="0"/>
              <a:buChar char="•"/>
            </a:pPr>
            <a:r>
              <a:rPr lang="en-US" dirty="0"/>
              <a:t>precise (not vague or ambiguous)</a:t>
            </a:r>
          </a:p>
          <a:p>
            <a:pPr marL="338328" indent="-173736">
              <a:spcBef>
                <a:spcPts val="500"/>
              </a:spcBef>
              <a:buFont typeface="Arial" panose="020B0604020202020204" pitchFamily="34" charset="0"/>
              <a:buChar char="•"/>
            </a:pPr>
            <a:r>
              <a:rPr lang="en-US" dirty="0"/>
              <a:t>complete but not redundant</a:t>
            </a:r>
          </a:p>
          <a:p>
            <a:pPr marL="338328" indent="-173736">
              <a:spcBef>
                <a:spcPts val="500"/>
              </a:spcBef>
              <a:buFont typeface="Arial" panose="020B0604020202020204" pitchFamily="34" charset="0"/>
              <a:buChar char="•"/>
            </a:pPr>
            <a:r>
              <a:rPr lang="en-US" dirty="0"/>
              <a:t>concise, understandable, and usable</a:t>
            </a:r>
          </a:p>
          <a:p>
            <a:endParaRPr lang="en-US" dirty="0"/>
          </a:p>
        </p:txBody>
      </p:sp>
    </p:spTree>
    <p:extLst>
      <p:ext uri="{BB962C8B-B14F-4D97-AF65-F5344CB8AC3E}">
        <p14:creationId xmlns:p14="http://schemas.microsoft.com/office/powerpoint/2010/main" val="2321248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noFill/>
          <a:ln/>
        </p:spPr>
        <p:txBody>
          <a:bodyPr/>
          <a:lstStyle/>
          <a:p>
            <a:r>
              <a:rPr lang="en-US" altLang="en-US" dirty="0"/>
              <a:t>What the Users of Design Need</a:t>
            </a:r>
          </a:p>
        </p:txBody>
      </p:sp>
      <p:sp>
        <p:nvSpPr>
          <p:cNvPr id="47107" name="Rectangle 3"/>
          <p:cNvSpPr>
            <a:spLocks noGrp="1" noChangeArrowheads="1"/>
          </p:cNvSpPr>
          <p:nvPr>
            <p:ph type="body" idx="1"/>
          </p:nvPr>
        </p:nvSpPr>
        <p:spPr>
          <a:noFill/>
          <a:ln/>
        </p:spPr>
        <p:txBody>
          <a:bodyPr>
            <a:normAutofit/>
          </a:bodyPr>
          <a:lstStyle/>
          <a:p>
            <a:r>
              <a:rPr lang="en-US" altLang="en-US" dirty="0"/>
              <a:t>Design and code reviewers need</a:t>
            </a:r>
          </a:p>
          <a:p>
            <a:pPr lvl="1"/>
            <a:r>
              <a:rPr lang="en-US" altLang="en-US" dirty="0"/>
              <a:t>a picture of where and how the program fits into the system</a:t>
            </a:r>
          </a:p>
          <a:p>
            <a:pPr lvl="1"/>
            <a:r>
              <a:rPr lang="en-US" altLang="en-US" dirty="0"/>
              <a:t>a structural view of the product</a:t>
            </a:r>
          </a:p>
          <a:p>
            <a:pPr lvl="1"/>
            <a:r>
              <a:rPr lang="en-US" altLang="en-US" dirty="0"/>
              <a:t>a precise statement of the program’s external functions</a:t>
            </a:r>
          </a:p>
          <a:p>
            <a:r>
              <a:rPr lang="en-US" altLang="en-US" dirty="0"/>
              <a:t>Developers and maintainers need</a:t>
            </a:r>
          </a:p>
          <a:p>
            <a:pPr marL="338328" indent="-173736">
              <a:spcBef>
                <a:spcPts val="500"/>
              </a:spcBef>
              <a:buFont typeface="Arial" panose="020B0604020202020204" pitchFamily="34" charset="0"/>
              <a:buChar char="•"/>
            </a:pPr>
            <a:r>
              <a:rPr lang="en-US" altLang="en-US" dirty="0"/>
              <a:t>program structure and interfaces</a:t>
            </a:r>
          </a:p>
          <a:p>
            <a:pPr marL="338328" indent="-173736">
              <a:spcBef>
                <a:spcPts val="500"/>
              </a:spcBef>
              <a:buFont typeface="Arial" panose="020B0604020202020204" pitchFamily="34" charset="0"/>
              <a:buChar char="•"/>
            </a:pPr>
            <a:r>
              <a:rPr lang="en-US" altLang="en-US" dirty="0"/>
              <a:t>behavior description</a:t>
            </a:r>
          </a:p>
          <a:p>
            <a:r>
              <a:rPr lang="en-US" altLang="en-US" dirty="0"/>
              <a:t>Testers, documenters, and users need</a:t>
            </a:r>
          </a:p>
          <a:p>
            <a:pPr lvl="1"/>
            <a:r>
              <a:rPr lang="en-US" altLang="en-US" dirty="0"/>
              <a:t>typical use scenarios</a:t>
            </a:r>
          </a:p>
          <a:p>
            <a:pPr lvl="1"/>
            <a:r>
              <a:rPr lang="en-US" altLang="en-US" dirty="0"/>
              <a:t>the specification of special error checks or conditions</a:t>
            </a:r>
          </a:p>
          <a:p>
            <a:pPr lvl="1"/>
            <a:r>
              <a:rPr lang="en-US" altLang="en-US" dirty="0"/>
              <a:t>the reasons for the design choices</a:t>
            </a:r>
          </a:p>
        </p:txBody>
      </p:sp>
    </p:spTree>
    <p:extLst>
      <p:ext uri="{BB962C8B-B14F-4D97-AF65-F5344CB8AC3E}">
        <p14:creationId xmlns:p14="http://schemas.microsoft.com/office/powerpoint/2010/main" val="35829574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Views</a:t>
            </a:r>
          </a:p>
        </p:txBody>
      </p:sp>
      <p:sp>
        <p:nvSpPr>
          <p:cNvPr id="3" name="Content Placeholder 2"/>
          <p:cNvSpPr>
            <a:spLocks noGrp="1"/>
          </p:cNvSpPr>
          <p:nvPr>
            <p:ph idx="1"/>
          </p:nvPr>
        </p:nvSpPr>
        <p:spPr>
          <a:xfrm>
            <a:off x="429928" y="4443711"/>
            <a:ext cx="8187600" cy="1490564"/>
          </a:xfrm>
        </p:spPr>
        <p:txBody>
          <a:bodyPr/>
          <a:lstStyle/>
          <a:p>
            <a:r>
              <a:rPr lang="en-US" dirty="0"/>
              <a:t>To be complete and reviewable, the design needs to capture the different views.</a:t>
            </a:r>
          </a:p>
          <a:p>
            <a:r>
              <a:rPr lang="en-US" dirty="0"/>
              <a:t>We will next look at how to represent these views.</a:t>
            </a:r>
          </a:p>
        </p:txBody>
      </p:sp>
      <p:graphicFrame>
        <p:nvGraphicFramePr>
          <p:cNvPr id="5" name="Table 4"/>
          <p:cNvGraphicFramePr>
            <a:graphicFrameLocks noGrp="1"/>
          </p:cNvGraphicFramePr>
          <p:nvPr>
            <p:extLst>
              <p:ext uri="{D42A27DB-BD31-4B8C-83A1-F6EECF244321}">
                <p14:modId xmlns:p14="http://schemas.microsoft.com/office/powerpoint/2010/main" val="2254884180"/>
              </p:ext>
            </p:extLst>
          </p:nvPr>
        </p:nvGraphicFramePr>
        <p:xfrm>
          <a:off x="454246" y="1150937"/>
          <a:ext cx="7154121" cy="2742759"/>
        </p:xfrm>
        <a:graphic>
          <a:graphicData uri="http://schemas.openxmlformats.org/drawingml/2006/table">
            <a:tbl>
              <a:tblPr firstRow="1" bandRow="1">
                <a:tableStyleId>{2D5ABB26-0587-4C30-8999-92F81FD0307C}</a:tableStyleId>
              </a:tblPr>
              <a:tblGrid>
                <a:gridCol w="1575951">
                  <a:extLst>
                    <a:ext uri="{9D8B030D-6E8A-4147-A177-3AD203B41FA5}">
                      <a16:colId xmlns:a16="http://schemas.microsoft.com/office/drawing/2014/main" val="20000"/>
                    </a:ext>
                  </a:extLst>
                </a:gridCol>
                <a:gridCol w="3114824">
                  <a:extLst>
                    <a:ext uri="{9D8B030D-6E8A-4147-A177-3AD203B41FA5}">
                      <a16:colId xmlns:a16="http://schemas.microsoft.com/office/drawing/2014/main" val="20001"/>
                    </a:ext>
                  </a:extLst>
                </a:gridCol>
                <a:gridCol w="2463346">
                  <a:extLst>
                    <a:ext uri="{9D8B030D-6E8A-4147-A177-3AD203B41FA5}">
                      <a16:colId xmlns:a16="http://schemas.microsoft.com/office/drawing/2014/main" val="20002"/>
                    </a:ext>
                  </a:extLst>
                </a:gridCol>
              </a:tblGrid>
              <a:tr h="462405">
                <a:tc>
                  <a:txBody>
                    <a:bodyPr/>
                    <a:lstStyle/>
                    <a:p>
                      <a:pPr algn="ctr"/>
                      <a:endParaRPr lang="en-US" sz="2200" b="1" dirty="0">
                        <a:latin typeface="Arial"/>
                        <a:cs typeface="Arial"/>
                      </a:endParaRPr>
                    </a:p>
                  </a:txBody>
                  <a:tcPr marL="114018" marR="114018" marT="57009" marB="57009">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US" sz="2200" b="1" dirty="0">
                          <a:latin typeface="Arial"/>
                          <a:cs typeface="Arial"/>
                        </a:rPr>
                        <a:t>Dynamic</a:t>
                      </a:r>
                    </a:p>
                  </a:txBody>
                  <a:tcPr marL="114018" marR="114018" marT="57009" marB="5700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US" sz="2200" b="1" dirty="0">
                          <a:latin typeface="Arial"/>
                          <a:cs typeface="Arial"/>
                        </a:rPr>
                        <a:t>Static</a:t>
                      </a:r>
                    </a:p>
                  </a:txBody>
                  <a:tcPr marL="114018" marR="114018" marT="57009" marB="57009">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1140177">
                <a:tc>
                  <a:txBody>
                    <a:bodyPr/>
                    <a:lstStyle/>
                    <a:p>
                      <a:pPr algn="ctr"/>
                      <a:r>
                        <a:rPr lang="en-US" sz="2200" b="1" dirty="0">
                          <a:latin typeface="Arial"/>
                          <a:cs typeface="Arial"/>
                        </a:rPr>
                        <a:t>External</a:t>
                      </a:r>
                    </a:p>
                  </a:txBody>
                  <a:tcPr marL="114018" marR="114018" marT="57009" marB="57009">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200" i="1" dirty="0">
                          <a:latin typeface="Arial"/>
                          <a:cs typeface="Arial"/>
                        </a:rPr>
                        <a:t>Interactions</a:t>
                      </a:r>
                    </a:p>
                    <a:p>
                      <a:pPr algn="ctr"/>
                      <a:r>
                        <a:rPr lang="en-US" sz="2200" i="1" dirty="0">
                          <a:latin typeface="Arial"/>
                          <a:cs typeface="Arial"/>
                        </a:rPr>
                        <a:t>(services messages)</a:t>
                      </a:r>
                    </a:p>
                  </a:txBody>
                  <a:tcPr marL="114018" marR="114018" marT="57009" marB="5700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200" i="1" dirty="0">
                          <a:latin typeface="Arial"/>
                          <a:cs typeface="Arial"/>
                        </a:rPr>
                        <a:t>Functions</a:t>
                      </a:r>
                    </a:p>
                    <a:p>
                      <a:pPr algn="ctr"/>
                      <a:r>
                        <a:rPr lang="en-US" sz="2200" i="1" dirty="0">
                          <a:latin typeface="Arial"/>
                          <a:cs typeface="Arial"/>
                        </a:rPr>
                        <a:t>(inheritance,</a:t>
                      </a:r>
                    </a:p>
                    <a:p>
                      <a:pPr algn="ctr"/>
                      <a:r>
                        <a:rPr lang="en-US" sz="2200" i="1" dirty="0">
                          <a:latin typeface="Arial"/>
                          <a:cs typeface="Arial"/>
                        </a:rPr>
                        <a:t>Class</a:t>
                      </a:r>
                      <a:r>
                        <a:rPr lang="en-US" sz="2200" i="1" baseline="0" dirty="0">
                          <a:latin typeface="Arial"/>
                          <a:cs typeface="Arial"/>
                        </a:rPr>
                        <a:t> structure)</a:t>
                      </a:r>
                      <a:endParaRPr lang="en-US" sz="2200" i="1" dirty="0">
                        <a:latin typeface="Arial"/>
                        <a:cs typeface="Arial"/>
                      </a:endParaRPr>
                    </a:p>
                  </a:txBody>
                  <a:tcPr marL="114018" marR="114018" marT="57009" marB="57009">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1140177">
                <a:tc>
                  <a:txBody>
                    <a:bodyPr/>
                    <a:lstStyle/>
                    <a:p>
                      <a:pPr algn="ctr"/>
                      <a:r>
                        <a:rPr lang="en-US" sz="2200" b="1" dirty="0">
                          <a:latin typeface="Arial"/>
                          <a:cs typeface="Arial"/>
                        </a:rPr>
                        <a:t>Internal</a:t>
                      </a:r>
                    </a:p>
                  </a:txBody>
                  <a:tcPr marL="114018" marR="114018" marT="57009" marB="57009">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200" i="1" dirty="0">
                          <a:latin typeface="Arial"/>
                          <a:cs typeface="Arial"/>
                        </a:rPr>
                        <a:t>Behavior</a:t>
                      </a:r>
                    </a:p>
                    <a:p>
                      <a:pPr algn="ctr"/>
                      <a:r>
                        <a:rPr lang="en-US" sz="2200" i="1" dirty="0">
                          <a:latin typeface="Arial"/>
                          <a:cs typeface="Arial"/>
                        </a:rPr>
                        <a:t>(state machine)</a:t>
                      </a:r>
                    </a:p>
                  </a:txBody>
                  <a:tcPr marL="114018" marR="114018" marT="57009" marB="57009">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200" i="1" dirty="0">
                          <a:latin typeface="Arial"/>
                          <a:cs typeface="Arial"/>
                        </a:rPr>
                        <a:t>Structure</a:t>
                      </a:r>
                    </a:p>
                    <a:p>
                      <a:pPr algn="ctr"/>
                      <a:r>
                        <a:rPr lang="en-US" sz="2200" i="1" dirty="0">
                          <a:latin typeface="Arial"/>
                          <a:cs typeface="Arial"/>
                        </a:rPr>
                        <a:t>(attributes,</a:t>
                      </a:r>
                      <a:r>
                        <a:rPr lang="en-US" sz="2200" i="1" baseline="0" dirty="0">
                          <a:latin typeface="Arial"/>
                          <a:cs typeface="Arial"/>
                        </a:rPr>
                        <a:t> constraints)</a:t>
                      </a:r>
                      <a:endParaRPr lang="en-US" sz="2200" i="1" dirty="0">
                        <a:latin typeface="Arial"/>
                        <a:cs typeface="Arial"/>
                      </a:endParaRPr>
                    </a:p>
                  </a:txBody>
                  <a:tcPr marL="114018" marR="114018" marT="57009" marB="57009">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063352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Retrospective</a:t>
            </a:r>
          </a:p>
        </p:txBody>
      </p:sp>
      <p:sp>
        <p:nvSpPr>
          <p:cNvPr id="3" name="Content Placeholder 2"/>
          <p:cNvSpPr>
            <a:spLocks noGrp="1"/>
          </p:cNvSpPr>
          <p:nvPr>
            <p:ph idx="1"/>
          </p:nvPr>
        </p:nvSpPr>
        <p:spPr/>
        <p:txBody>
          <a:bodyPr>
            <a:normAutofit/>
          </a:bodyPr>
          <a:lstStyle/>
          <a:p>
            <a:r>
              <a:rPr lang="en-US" dirty="0"/>
              <a:t>What kinds of problems are you finding in test?</a:t>
            </a:r>
          </a:p>
          <a:p>
            <a:endParaRPr lang="en-US" dirty="0"/>
          </a:p>
          <a:p>
            <a:pPr marL="385763" indent="-385763">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527195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Retrospective</a:t>
            </a:r>
          </a:p>
        </p:txBody>
      </p:sp>
      <p:sp>
        <p:nvSpPr>
          <p:cNvPr id="3" name="Content Placeholder 2"/>
          <p:cNvSpPr>
            <a:spLocks noGrp="1"/>
          </p:cNvSpPr>
          <p:nvPr>
            <p:ph idx="1"/>
          </p:nvPr>
        </p:nvSpPr>
        <p:spPr/>
        <p:txBody>
          <a:bodyPr>
            <a:normAutofit/>
          </a:bodyPr>
          <a:lstStyle/>
          <a:p>
            <a:r>
              <a:rPr lang="en-US" dirty="0"/>
              <a:t>Common problems include</a:t>
            </a:r>
          </a:p>
          <a:p>
            <a:pPr marL="338328" indent="-173736">
              <a:spcBef>
                <a:spcPts val="500"/>
              </a:spcBef>
              <a:buFont typeface="Arial" panose="020B0604020202020204" pitchFamily="34" charset="0"/>
              <a:buChar char="•"/>
            </a:pPr>
            <a:r>
              <a:rPr lang="en-US" dirty="0"/>
              <a:t>components that do not interact properly</a:t>
            </a:r>
          </a:p>
          <a:p>
            <a:pPr marL="338328" indent="-173736">
              <a:spcBef>
                <a:spcPts val="500"/>
              </a:spcBef>
              <a:buFont typeface="Arial" panose="020B0604020202020204" pitchFamily="34" charset="0"/>
              <a:buChar char="•"/>
            </a:pPr>
            <a:r>
              <a:rPr lang="en-US" dirty="0"/>
              <a:t>programs that take too long or consume too many resources</a:t>
            </a:r>
          </a:p>
          <a:p>
            <a:pPr marL="338328" indent="-173736">
              <a:spcBef>
                <a:spcPts val="500"/>
              </a:spcBef>
              <a:buFont typeface="Arial" panose="020B0604020202020204" pitchFamily="34" charset="0"/>
              <a:buChar char="•"/>
            </a:pPr>
            <a:r>
              <a:rPr lang="en-US" dirty="0"/>
              <a:t>duplicated functionality or behavior</a:t>
            </a:r>
          </a:p>
          <a:p>
            <a:pPr marL="338328" indent="-173736">
              <a:spcBef>
                <a:spcPts val="500"/>
              </a:spcBef>
              <a:buFont typeface="Arial" panose="020B0604020202020204" pitchFamily="34" charset="0"/>
              <a:buChar char="•"/>
            </a:pPr>
            <a:r>
              <a:rPr lang="en-US" dirty="0"/>
              <a:t>iterations that do not terminate correctly</a:t>
            </a:r>
          </a:p>
          <a:p>
            <a:pPr marL="338328" indent="-173736">
              <a:spcBef>
                <a:spcPts val="500"/>
              </a:spcBef>
              <a:buFont typeface="Arial" panose="020B0604020202020204" pitchFamily="34" charset="0"/>
              <a:buChar char="•"/>
            </a:pPr>
            <a:r>
              <a:rPr lang="en-US" dirty="0"/>
              <a:t>programs that encounter unexpected data conditions</a:t>
            </a:r>
          </a:p>
          <a:p>
            <a:pPr marL="338328" indent="-173736">
              <a:spcBef>
                <a:spcPts val="500"/>
              </a:spcBef>
              <a:buFont typeface="Arial" panose="020B0604020202020204" pitchFamily="34" charset="0"/>
              <a:buChar char="•"/>
            </a:pPr>
            <a:r>
              <a:rPr lang="en-US" dirty="0"/>
              <a:t>test cases that are incomplete</a:t>
            </a:r>
          </a:p>
          <a:p>
            <a:pPr marL="338328" indent="-173736">
              <a:spcBef>
                <a:spcPts val="500"/>
              </a:spcBef>
              <a:buFont typeface="Arial" panose="020B0604020202020204" pitchFamily="34" charset="0"/>
              <a:buChar char="•"/>
            </a:pPr>
            <a:r>
              <a:rPr lang="en-US" dirty="0"/>
              <a:t>bug fixes that cause cascading changes that propagate or other problems</a:t>
            </a:r>
          </a:p>
          <a:p>
            <a:endParaRPr lang="en-US" dirty="0"/>
          </a:p>
          <a:p>
            <a:r>
              <a:rPr lang="en-US" dirty="0"/>
              <a:t>Why are these kinds of issues hard to find by looking at the code?</a:t>
            </a:r>
          </a:p>
          <a:p>
            <a:endParaRPr lang="en-US" dirty="0"/>
          </a:p>
          <a:p>
            <a:pPr marL="385763" indent="-385763">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3272395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p:txBody>
          <a:bodyPr>
            <a:normAutofit/>
          </a:bodyPr>
          <a:lstStyle/>
          <a:p>
            <a:r>
              <a:rPr lang="en-US" dirty="0"/>
              <a:t>What do you need to write user acceptance tests?</a:t>
            </a:r>
          </a:p>
          <a:p>
            <a:r>
              <a:rPr lang="en-US" dirty="0"/>
              <a:t>What kinds of enhancement problems did you encounter?</a:t>
            </a:r>
          </a:p>
          <a:p>
            <a:endParaRPr lang="en-US" dirty="0"/>
          </a:p>
          <a:p>
            <a:r>
              <a:rPr lang="en-US" dirty="0"/>
              <a:t>How fast can you write </a:t>
            </a:r>
          </a:p>
          <a:p>
            <a:pPr lvl="1"/>
            <a:r>
              <a:rPr lang="en-US" dirty="0"/>
              <a:t>“production code”</a:t>
            </a:r>
          </a:p>
          <a:p>
            <a:pPr lvl="1"/>
            <a:r>
              <a:rPr lang="en-US" dirty="0"/>
              <a:t>“prototype code”</a:t>
            </a:r>
          </a:p>
          <a:p>
            <a:r>
              <a:rPr lang="en-US" dirty="0"/>
              <a:t>How long does it take to produce new code or “rewrite” old code?</a:t>
            </a:r>
          </a:p>
          <a:p>
            <a:endParaRPr lang="en-US" dirty="0"/>
          </a:p>
          <a:p>
            <a:r>
              <a:rPr lang="en-US" dirty="0"/>
              <a:t>Is writing code the only way to respond to change?</a:t>
            </a:r>
          </a:p>
          <a:p>
            <a:r>
              <a:rPr lang="en-US" dirty="0"/>
              <a:t>What are the alternatives?</a:t>
            </a:r>
          </a:p>
        </p:txBody>
      </p:sp>
    </p:spTree>
    <p:extLst>
      <p:ext uri="{BB962C8B-B14F-4D97-AF65-F5344CB8AC3E}">
        <p14:creationId xmlns:p14="http://schemas.microsoft.com/office/powerpoint/2010/main" val="1627226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Evolution in Action</a:t>
            </a:r>
          </a:p>
        </p:txBody>
      </p:sp>
      <p:pic>
        <p:nvPicPr>
          <p:cNvPr id="3" name="Picture 2" descr="bigstock-Asteroid-that-wiped-out-the-di-71099905.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6723" y="1012524"/>
            <a:ext cx="6706776" cy="5030082"/>
          </a:xfrm>
          <a:prstGeom prst="rect">
            <a:avLst/>
          </a:prstGeom>
        </p:spPr>
      </p:pic>
      <p:sp>
        <p:nvSpPr>
          <p:cNvPr id="9" name="TextBox 8"/>
          <p:cNvSpPr txBox="1"/>
          <p:nvPr/>
        </p:nvSpPr>
        <p:spPr>
          <a:xfrm>
            <a:off x="5437759" y="2808587"/>
            <a:ext cx="1551232" cy="715581"/>
          </a:xfrm>
          <a:prstGeom prst="rect">
            <a:avLst/>
          </a:prstGeom>
          <a:noFill/>
        </p:spPr>
        <p:txBody>
          <a:bodyPr wrap="square" rtlCol="0">
            <a:spAutoFit/>
          </a:bodyPr>
          <a:lstStyle/>
          <a:p>
            <a:r>
              <a:rPr lang="en-US" sz="2025" dirty="0">
                <a:solidFill>
                  <a:schemeClr val="bg1"/>
                </a:solidFill>
              </a:rPr>
              <a:t>Refactoring Spike</a:t>
            </a:r>
          </a:p>
        </p:txBody>
      </p:sp>
    </p:spTree>
    <p:extLst>
      <p:ext uri="{BB962C8B-B14F-4D97-AF65-F5344CB8AC3E}">
        <p14:creationId xmlns:p14="http://schemas.microsoft.com/office/powerpoint/2010/main" val="3447410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Maximize the Rework NOT Done</a:t>
            </a:r>
            <a:br>
              <a:rPr lang="en-US" dirty="0"/>
            </a:br>
            <a:endParaRPr lang="en-US" dirty="0"/>
          </a:p>
        </p:txBody>
      </p:sp>
      <p:sp>
        <p:nvSpPr>
          <p:cNvPr id="3" name="Content Placeholder 2"/>
          <p:cNvSpPr>
            <a:spLocks noGrp="1"/>
          </p:cNvSpPr>
          <p:nvPr>
            <p:ph idx="1"/>
          </p:nvPr>
        </p:nvSpPr>
        <p:spPr/>
        <p:txBody>
          <a:bodyPr>
            <a:normAutofit/>
          </a:bodyPr>
          <a:lstStyle/>
          <a:p>
            <a:r>
              <a:rPr lang="en-US" dirty="0"/>
              <a:t>What kind of decisions are easy to make during coding?</a:t>
            </a:r>
          </a:p>
          <a:p>
            <a:pPr marL="338328" indent="-173736">
              <a:spcBef>
                <a:spcPts val="500"/>
              </a:spcBef>
              <a:buFont typeface="Arial" panose="020B0604020202020204" pitchFamily="34" charset="0"/>
              <a:buChar char="•"/>
            </a:pPr>
            <a:r>
              <a:rPr lang="en-US" dirty="0"/>
              <a:t>variable names</a:t>
            </a:r>
          </a:p>
          <a:p>
            <a:pPr marL="338328" indent="-173736">
              <a:spcBef>
                <a:spcPts val="500"/>
              </a:spcBef>
              <a:buFont typeface="Arial" panose="020B0604020202020204" pitchFamily="34" charset="0"/>
              <a:buChar char="•"/>
            </a:pPr>
            <a:r>
              <a:rPr lang="en-US" dirty="0"/>
              <a:t>type of loop constructs to use</a:t>
            </a:r>
          </a:p>
          <a:p>
            <a:r>
              <a:rPr lang="en-US" dirty="0"/>
              <a:t>What kind of decisions can be hard to make while coding?</a:t>
            </a:r>
          </a:p>
          <a:p>
            <a:pPr marL="338328" indent="-173736">
              <a:spcBef>
                <a:spcPts val="500"/>
              </a:spcBef>
              <a:buFont typeface="Arial" panose="020B0604020202020204" pitchFamily="34" charset="0"/>
              <a:buChar char="•"/>
            </a:pPr>
            <a:r>
              <a:rPr lang="en-US" dirty="0"/>
              <a:t>complicated conditions</a:t>
            </a:r>
          </a:p>
          <a:p>
            <a:pPr marL="338328" indent="-173736">
              <a:spcBef>
                <a:spcPts val="500"/>
              </a:spcBef>
              <a:buFont typeface="Arial" panose="020B0604020202020204" pitchFamily="34" charset="0"/>
              <a:buChar char="•"/>
            </a:pPr>
            <a:r>
              <a:rPr lang="en-US" dirty="0"/>
              <a:t>coupling and coherency tradeoffs</a:t>
            </a:r>
          </a:p>
          <a:p>
            <a:pPr marL="338328" indent="-173736">
              <a:spcBef>
                <a:spcPts val="500"/>
              </a:spcBef>
              <a:buFont typeface="Arial" panose="020B0604020202020204" pitchFamily="34" charset="0"/>
              <a:buChar char="•"/>
            </a:pPr>
            <a:r>
              <a:rPr lang="en-US" dirty="0"/>
              <a:t>operational flow</a:t>
            </a:r>
          </a:p>
          <a:p>
            <a:r>
              <a:rPr lang="en-US" dirty="0"/>
              <a:t>What kind of decisions can be hard to change while coding?</a:t>
            </a:r>
          </a:p>
          <a:p>
            <a:pPr marL="338328" indent="-173736">
              <a:spcBef>
                <a:spcPts val="500"/>
              </a:spcBef>
              <a:buFont typeface="Arial" panose="020B0604020202020204" pitchFamily="34" charset="0"/>
              <a:buChar char="•"/>
            </a:pPr>
            <a:r>
              <a:rPr lang="en-US" dirty="0"/>
              <a:t>object decomposition and organizing classes</a:t>
            </a:r>
          </a:p>
          <a:p>
            <a:pPr marL="338328" indent="-173736">
              <a:spcBef>
                <a:spcPts val="500"/>
              </a:spcBef>
              <a:buFont typeface="Arial" panose="020B0604020202020204" pitchFamily="34" charset="0"/>
              <a:buChar char="•"/>
            </a:pPr>
            <a:r>
              <a:rPr lang="en-US" dirty="0"/>
              <a:t>including reusable components or libraries</a:t>
            </a:r>
          </a:p>
          <a:p>
            <a:pPr marL="338328" indent="-173736">
              <a:spcBef>
                <a:spcPts val="500"/>
              </a:spcBef>
              <a:buFont typeface="Arial" panose="020B0604020202020204" pitchFamily="34" charset="0"/>
              <a:buChar char="•"/>
            </a:pPr>
            <a:r>
              <a:rPr lang="en-US" dirty="0"/>
              <a:t>timing, throughput, and latency</a:t>
            </a:r>
          </a:p>
          <a:p>
            <a:endParaRPr lang="en-US" dirty="0"/>
          </a:p>
        </p:txBody>
      </p:sp>
    </p:spTree>
    <p:extLst>
      <p:ext uri="{BB962C8B-B14F-4D97-AF65-F5344CB8AC3E}">
        <p14:creationId xmlns:p14="http://schemas.microsoft.com/office/powerpoint/2010/main" val="252126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Design?</a:t>
            </a:r>
          </a:p>
        </p:txBody>
      </p:sp>
      <p:sp>
        <p:nvSpPr>
          <p:cNvPr id="3" name="Content Placeholder 2"/>
          <p:cNvSpPr>
            <a:spLocks noGrp="1"/>
          </p:cNvSpPr>
          <p:nvPr>
            <p:ph idx="1"/>
          </p:nvPr>
        </p:nvSpPr>
        <p:spPr/>
        <p:txBody>
          <a:bodyPr>
            <a:normAutofit/>
          </a:bodyPr>
          <a:lstStyle/>
          <a:p>
            <a:r>
              <a:rPr lang="en-US" altLang="en-US" dirty="0"/>
              <a:t>Software design is the creative process of producing a precise and effective solution to a problem with vague and conflicting requirements. The design</a:t>
            </a:r>
          </a:p>
          <a:p>
            <a:pPr marL="338328" indent="-173736">
              <a:spcBef>
                <a:spcPts val="500"/>
              </a:spcBef>
              <a:buFont typeface="Arial" panose="020B0604020202020204" pitchFamily="34" charset="0"/>
              <a:buChar char="•"/>
            </a:pPr>
            <a:r>
              <a:rPr lang="en-US" altLang="en-US" dirty="0"/>
              <a:t>implements the requirements at higher levels of abstraction</a:t>
            </a:r>
          </a:p>
          <a:p>
            <a:pPr marL="338328" indent="-173736">
              <a:spcBef>
                <a:spcPts val="500"/>
              </a:spcBef>
              <a:buFont typeface="Arial" panose="020B0604020202020204" pitchFamily="34" charset="0"/>
              <a:buChar char="•"/>
            </a:pPr>
            <a:r>
              <a:rPr lang="en-US" altLang="en-US" dirty="0"/>
              <a:t>describes both program behavior and structure</a:t>
            </a:r>
          </a:p>
          <a:p>
            <a:pPr marL="338328" indent="-173736">
              <a:spcBef>
                <a:spcPts val="500"/>
              </a:spcBef>
              <a:buFont typeface="Arial" panose="020B0604020202020204" pitchFamily="34" charset="0"/>
              <a:buChar char="•"/>
            </a:pPr>
            <a:r>
              <a:rPr lang="en-US" altLang="en-US" dirty="0"/>
              <a:t>guides implementation</a:t>
            </a:r>
            <a:endParaRPr lang="en-US" dirty="0"/>
          </a:p>
          <a:p>
            <a:r>
              <a:rPr lang="en-US" dirty="0"/>
              <a:t>The design process includes</a:t>
            </a:r>
          </a:p>
          <a:p>
            <a:pPr marL="338328" indent="-173736">
              <a:spcBef>
                <a:spcPts val="500"/>
              </a:spcBef>
              <a:buFont typeface="Arial" panose="020B0604020202020204" pitchFamily="34" charset="0"/>
              <a:buChar char="•"/>
            </a:pPr>
            <a:r>
              <a:rPr lang="en-US" dirty="0"/>
              <a:t>prototyping</a:t>
            </a:r>
          </a:p>
          <a:p>
            <a:pPr marL="338328" indent="-173736">
              <a:spcBef>
                <a:spcPts val="500"/>
              </a:spcBef>
              <a:buFont typeface="Arial" panose="020B0604020202020204" pitchFamily="34" charset="0"/>
              <a:buChar char="•"/>
            </a:pPr>
            <a:r>
              <a:rPr lang="en-US" dirty="0"/>
              <a:t>recording assumptions and issues</a:t>
            </a:r>
          </a:p>
          <a:p>
            <a:pPr marL="338328" indent="-173736">
              <a:spcBef>
                <a:spcPts val="500"/>
              </a:spcBef>
              <a:buFont typeface="Arial" panose="020B0604020202020204" pitchFamily="34" charset="0"/>
              <a:buChar char="•"/>
            </a:pPr>
            <a:r>
              <a:rPr lang="en-US" dirty="0"/>
              <a:t>making tradeoffs</a:t>
            </a:r>
          </a:p>
          <a:p>
            <a:pPr marL="338328" indent="-173736">
              <a:spcBef>
                <a:spcPts val="500"/>
              </a:spcBef>
              <a:buFont typeface="Arial" panose="020B0604020202020204" pitchFamily="34" charset="0"/>
              <a:buChar char="•"/>
            </a:pPr>
            <a:r>
              <a:rPr lang="en-US" dirty="0"/>
              <a:t>documenting the decisions</a:t>
            </a:r>
          </a:p>
        </p:txBody>
      </p:sp>
    </p:spTree>
    <p:extLst>
      <p:ext uri="{BB962C8B-B14F-4D97-AF65-F5344CB8AC3E}">
        <p14:creationId xmlns:p14="http://schemas.microsoft.com/office/powerpoint/2010/main" val="3316969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Design Process</a:t>
            </a:r>
          </a:p>
        </p:txBody>
      </p:sp>
      <p:sp>
        <p:nvSpPr>
          <p:cNvPr id="3" name="Content Placeholder 2"/>
          <p:cNvSpPr>
            <a:spLocks noGrp="1"/>
          </p:cNvSpPr>
          <p:nvPr>
            <p:ph idx="1"/>
          </p:nvPr>
        </p:nvSpPr>
        <p:spPr/>
        <p:txBody>
          <a:bodyPr/>
          <a:lstStyle/>
          <a:p>
            <a:r>
              <a:rPr lang="en-US" altLang="en-US" dirty="0"/>
              <a:t>Design often requires iterative and nonlinear movement between different levels of abstraction, requirements, architecture, components, and detailed logic. </a:t>
            </a:r>
          </a:p>
          <a:p>
            <a:r>
              <a:rPr lang="en-US" altLang="en-US" dirty="0"/>
              <a:t>Designing cannot be</a:t>
            </a:r>
          </a:p>
          <a:p>
            <a:pPr lvl="1"/>
            <a:r>
              <a:rPr lang="en-US" altLang="en-US" dirty="0"/>
              <a:t>reduced to a routine procedure</a:t>
            </a:r>
          </a:p>
          <a:p>
            <a:pPr lvl="1"/>
            <a:r>
              <a:rPr lang="en-US" altLang="en-US" dirty="0"/>
              <a:t>automated</a:t>
            </a:r>
          </a:p>
          <a:p>
            <a:pPr lvl="1"/>
            <a:r>
              <a:rPr lang="en-US" altLang="en-US" dirty="0"/>
              <a:t>precisely controlled or predicted</a:t>
            </a:r>
            <a:endParaRPr lang="en-US" dirty="0"/>
          </a:p>
          <a:p>
            <a:r>
              <a:rPr lang="en-US" altLang="en-US" dirty="0"/>
              <a:t>The design process can be structured to</a:t>
            </a:r>
          </a:p>
          <a:p>
            <a:pPr lvl="1"/>
            <a:r>
              <a:rPr lang="en-US" altLang="en-US" dirty="0"/>
              <a:t>separate the routine from the creative activities</a:t>
            </a:r>
          </a:p>
          <a:p>
            <a:pPr lvl="1"/>
            <a:r>
              <a:rPr lang="en-US" altLang="en-US" dirty="0"/>
              <a:t>ensure that the design work is performed properly</a:t>
            </a:r>
          </a:p>
          <a:p>
            <a:pPr lvl="1"/>
            <a:r>
              <a:rPr lang="en-US" altLang="en-US" dirty="0"/>
              <a:t>identify potential design-support tools and methods </a:t>
            </a:r>
          </a:p>
          <a:p>
            <a:endParaRPr lang="en-US" dirty="0"/>
          </a:p>
        </p:txBody>
      </p:sp>
    </p:spTree>
    <p:extLst>
      <p:ext uri="{BB962C8B-B14F-4D97-AF65-F5344CB8AC3E}">
        <p14:creationId xmlns:p14="http://schemas.microsoft.com/office/powerpoint/2010/main" val="209288844"/>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76</TotalTime>
  <Words>1138</Words>
  <Application>Microsoft Office PowerPoint</Application>
  <PresentationFormat>On-screen Show (4:3)</PresentationFormat>
  <Paragraphs>145</Paragraphs>
  <Slides>12</Slides>
  <Notes>8</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12</vt:i4>
      </vt:variant>
    </vt:vector>
  </HeadingPairs>
  <TitlesOfParts>
    <vt:vector size="16" baseType="lpstr">
      <vt:lpstr>Arial</vt:lpstr>
      <vt:lpstr>Calibri</vt:lpstr>
      <vt:lpstr>SEI_Template</vt:lpstr>
      <vt:lpstr>1_SEI_template</vt:lpstr>
      <vt:lpstr>A Discipline for  Software Engineering</vt:lpstr>
      <vt:lpstr>Document Markings</vt:lpstr>
      <vt:lpstr>Retrospective</vt:lpstr>
      <vt:lpstr>Retrospective</vt:lpstr>
      <vt:lpstr>Questions</vt:lpstr>
      <vt:lpstr>Evolution in Action</vt:lpstr>
      <vt:lpstr>Maximize the Rework NOT Done </vt:lpstr>
      <vt:lpstr>What Is Design?</vt:lpstr>
      <vt:lpstr>The Design Process</vt:lpstr>
      <vt:lpstr>What Is a Good Design</vt:lpstr>
      <vt:lpstr>What the Users of Design Need</vt:lpstr>
      <vt:lpstr>Design Views</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17</cp:revision>
  <cp:lastPrinted>2015-11-05T19:18:24Z</cp:lastPrinted>
  <dcterms:created xsi:type="dcterms:W3CDTF">2018-11-07T20:50:28Z</dcterms:created>
  <dcterms:modified xsi:type="dcterms:W3CDTF">2020-04-22T21:00:32Z</dcterms:modified>
</cp:coreProperties>
</file>